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5" r:id="rId1"/>
  </p:sldMasterIdLst>
  <p:sldIdLst>
    <p:sldId id="256" r:id="rId2"/>
    <p:sldId id="257" r:id="rId3"/>
    <p:sldId id="259" r:id="rId4"/>
    <p:sldId id="258" r:id="rId5"/>
    <p:sldId id="260" r:id="rId6"/>
    <p:sldId id="261" r:id="rId7"/>
    <p:sldId id="262" r:id="rId8"/>
    <p:sldId id="263" r:id="rId9"/>
    <p:sldId id="264" r:id="rId10"/>
    <p:sldId id="268"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22"/>
    <p:restoredTop sz="96327"/>
  </p:normalViewPr>
  <p:slideViewPr>
    <p:cSldViewPr snapToGrid="0" snapToObjects="1">
      <p:cViewPr>
        <p:scale>
          <a:sx n="102" d="100"/>
          <a:sy n="102" d="100"/>
        </p:scale>
        <p:origin x="608" y="1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3/19/21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84133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3/19/21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2109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3/19/21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71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3/19/21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5119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3/19/21</a:t>
            </a:fld>
            <a:endParaRPr lang="en-US" dirty="0"/>
          </a:p>
        </p:txBody>
      </p:sp>
    </p:spTree>
    <p:extLst>
      <p:ext uri="{BB962C8B-B14F-4D97-AF65-F5344CB8AC3E}">
        <p14:creationId xmlns:p14="http://schemas.microsoft.com/office/powerpoint/2010/main" val="3978956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3/19/21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787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3/19/21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374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3/19/21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04567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3/19/21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109666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3/19/21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5240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3/19/21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59751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3/19/21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09024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24" r:id="rId6"/>
    <p:sldLayoutId id="2147483819" r:id="rId7"/>
    <p:sldLayoutId id="2147483820" r:id="rId8"/>
    <p:sldLayoutId id="2147483821" r:id="rId9"/>
    <p:sldLayoutId id="2147483823" r:id="rId10"/>
    <p:sldLayoutId id="2147483822"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Subtitle 2">
            <a:extLst>
              <a:ext uri="{FF2B5EF4-FFF2-40B4-BE49-F238E27FC236}">
                <a16:creationId xmlns:a16="http://schemas.microsoft.com/office/drawing/2014/main" id="{5D1F5D41-D23F-A641-8EA8-68D378494C37}"/>
              </a:ext>
            </a:extLst>
          </p:cNvPr>
          <p:cNvSpPr>
            <a:spLocks noGrp="1"/>
          </p:cNvSpPr>
          <p:nvPr>
            <p:ph type="subTitle" idx="1"/>
          </p:nvPr>
        </p:nvSpPr>
        <p:spPr>
          <a:xfrm>
            <a:off x="5891669" y="4399001"/>
            <a:ext cx="5617794" cy="1964724"/>
          </a:xfrm>
        </p:spPr>
        <p:txBody>
          <a:bodyPr anchor="t">
            <a:normAutofit/>
          </a:bodyPr>
          <a:lstStyle/>
          <a:p>
            <a:pPr algn="ctr">
              <a:lnSpc>
                <a:spcPct val="150000"/>
              </a:lnSpc>
            </a:pPr>
            <a:r>
              <a:rPr lang="en-US" b="1" dirty="0">
                <a:latin typeface="Avenir Book" panose="02000503020000020003" pitchFamily="2" charset="0"/>
                <a:cs typeface="Baghdad" pitchFamily="2" charset="-78"/>
              </a:rPr>
              <a:t>Culinary Consulting</a:t>
            </a:r>
          </a:p>
          <a:p>
            <a:pPr algn="ctr">
              <a:lnSpc>
                <a:spcPct val="150000"/>
              </a:lnSpc>
            </a:pPr>
            <a:r>
              <a:rPr lang="en-US" dirty="0">
                <a:latin typeface="Avenir Book" panose="02000503020000020003" pitchFamily="2" charset="0"/>
                <a:cs typeface="Baghdad" pitchFamily="2" charset="-78"/>
              </a:rPr>
              <a:t>Serena Garcia’s </a:t>
            </a:r>
            <a:r>
              <a:rPr lang="en-US" dirty="0" err="1">
                <a:latin typeface="Avenir Book" panose="02000503020000020003" pitchFamily="2" charset="0"/>
                <a:cs typeface="Baghdad" pitchFamily="2" charset="-78"/>
              </a:rPr>
              <a:t>FoCo</a:t>
            </a:r>
            <a:r>
              <a:rPr lang="en-US" dirty="0">
                <a:latin typeface="Avenir Book" panose="02000503020000020003" pitchFamily="2" charset="0"/>
                <a:cs typeface="Baghdad" pitchFamily="2" charset="-78"/>
              </a:rPr>
              <a:t> Project</a:t>
            </a:r>
          </a:p>
        </p:txBody>
      </p:sp>
      <p:sp>
        <p:nvSpPr>
          <p:cNvPr id="18" name="Freeform: Shape 17">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descr="A picture containing fruit, wood, fresh&#10;&#10;Description automatically generated">
            <a:extLst>
              <a:ext uri="{FF2B5EF4-FFF2-40B4-BE49-F238E27FC236}">
                <a16:creationId xmlns:a16="http://schemas.microsoft.com/office/drawing/2014/main" id="{9BF9014F-8CCC-E04C-925B-AC73A9902365}"/>
              </a:ext>
            </a:extLst>
          </p:cNvPr>
          <p:cNvPicPr>
            <a:picLocks noChangeAspect="1"/>
          </p:cNvPicPr>
          <p:nvPr/>
        </p:nvPicPr>
        <p:blipFill rotWithShape="1">
          <a:blip r:embed="rId2"/>
          <a:srcRect l="23822" r="27190" b="-1"/>
          <a:stretch/>
        </p:blipFill>
        <p:spPr>
          <a:xfrm>
            <a:off x="4281" y="0"/>
            <a:ext cx="5232384"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22" name="Freeform: Shape 21">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 name="Picture 9">
            <a:extLst>
              <a:ext uri="{FF2B5EF4-FFF2-40B4-BE49-F238E27FC236}">
                <a16:creationId xmlns:a16="http://schemas.microsoft.com/office/drawing/2014/main" id="{F60AFBF6-7AFE-E544-8190-65A5146BE199}"/>
              </a:ext>
            </a:extLst>
          </p:cNvPr>
          <p:cNvPicPr>
            <a:picLocks noChangeAspect="1"/>
          </p:cNvPicPr>
          <p:nvPr/>
        </p:nvPicPr>
        <p:blipFill rotWithShape="1">
          <a:blip r:embed="rId3"/>
          <a:srcRect t="32477" b="36216"/>
          <a:stretch/>
        </p:blipFill>
        <p:spPr>
          <a:xfrm>
            <a:off x="4263037" y="2227262"/>
            <a:ext cx="8875059" cy="2147030"/>
          </a:xfrm>
          <a:prstGeom prst="rect">
            <a:avLst/>
          </a:prstGeom>
        </p:spPr>
      </p:pic>
    </p:spTree>
    <p:extLst>
      <p:ext uri="{BB962C8B-B14F-4D97-AF65-F5344CB8AC3E}">
        <p14:creationId xmlns:p14="http://schemas.microsoft.com/office/powerpoint/2010/main" val="335233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Shape 57">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4" name="Freeform: Shape 63">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6" name="Freeform: Shape 65">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8" name="Freeform: Shape 67">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0" name="Freeform: Shape 69">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72" name="Rectangle 71">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0" name="Freeform: Shape 79">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BC76FBD-92A5-5346-85A0-56ED33237903}"/>
              </a:ext>
            </a:extLst>
          </p:cNvPr>
          <p:cNvSpPr>
            <a:spLocks noGrp="1"/>
          </p:cNvSpPr>
          <p:nvPr>
            <p:ph type="title"/>
          </p:nvPr>
        </p:nvSpPr>
        <p:spPr>
          <a:xfrm>
            <a:off x="1743607" y="3912041"/>
            <a:ext cx="8394306" cy="1396053"/>
          </a:xfrm>
        </p:spPr>
        <p:txBody>
          <a:bodyPr vert="horz" lIns="109728" tIns="109728" rIns="109728" bIns="91440" rtlCol="0" anchor="b">
            <a:normAutofit/>
          </a:bodyPr>
          <a:lstStyle/>
          <a:p>
            <a:pPr algn="ctr">
              <a:lnSpc>
                <a:spcPct val="120000"/>
              </a:lnSpc>
            </a:pPr>
            <a:r>
              <a:rPr lang="en-US" sz="5400">
                <a:solidFill>
                  <a:schemeClr val="tx1">
                    <a:lumMod val="85000"/>
                    <a:lumOff val="15000"/>
                  </a:schemeClr>
                </a:solidFill>
              </a:rPr>
              <a:t>Business Card</a:t>
            </a:r>
          </a:p>
        </p:txBody>
      </p:sp>
      <p:pic>
        <p:nvPicPr>
          <p:cNvPr id="11" name="Picture 10" descr="Logo&#10;&#10;Description automatically generated">
            <a:extLst>
              <a:ext uri="{FF2B5EF4-FFF2-40B4-BE49-F238E27FC236}">
                <a16:creationId xmlns:a16="http://schemas.microsoft.com/office/drawing/2014/main" id="{D58C2B57-F0B5-8847-B45D-6F7AF48C1358}"/>
              </a:ext>
            </a:extLst>
          </p:cNvPr>
          <p:cNvPicPr>
            <a:picLocks noChangeAspect="1"/>
          </p:cNvPicPr>
          <p:nvPr/>
        </p:nvPicPr>
        <p:blipFill>
          <a:blip r:embed="rId2"/>
          <a:stretch>
            <a:fillRect/>
          </a:stretch>
        </p:blipFill>
        <p:spPr>
          <a:xfrm>
            <a:off x="3389395" y="821665"/>
            <a:ext cx="4994751" cy="2946903"/>
          </a:xfrm>
          <a:prstGeom prst="rect">
            <a:avLst/>
          </a:prstGeom>
        </p:spPr>
      </p:pic>
    </p:spTree>
    <p:extLst>
      <p:ext uri="{BB962C8B-B14F-4D97-AF65-F5344CB8AC3E}">
        <p14:creationId xmlns:p14="http://schemas.microsoft.com/office/powerpoint/2010/main" val="1720855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51A4-33D9-2B45-AADA-15DAE691DE6D}"/>
              </a:ext>
            </a:extLst>
          </p:cNvPr>
          <p:cNvSpPr>
            <a:spLocks noGrp="1"/>
          </p:cNvSpPr>
          <p:nvPr>
            <p:ph type="title"/>
          </p:nvPr>
        </p:nvSpPr>
        <p:spPr>
          <a:xfrm rot="16200000">
            <a:off x="-3712651" y="-321906"/>
            <a:ext cx="8770571" cy="1345269"/>
          </a:xfrm>
        </p:spPr>
        <p:txBody>
          <a:bodyPr/>
          <a:lstStyle/>
          <a:p>
            <a:r>
              <a:rPr lang="en-US" dirty="0"/>
              <a:t>Brochure</a:t>
            </a:r>
          </a:p>
        </p:txBody>
      </p:sp>
      <p:pic>
        <p:nvPicPr>
          <p:cNvPr id="5" name="Content Placeholder 4" descr="Diagram&#10;&#10;Description automatically generated">
            <a:extLst>
              <a:ext uri="{FF2B5EF4-FFF2-40B4-BE49-F238E27FC236}">
                <a16:creationId xmlns:a16="http://schemas.microsoft.com/office/drawing/2014/main" id="{DBA3D5C9-95B6-574C-B291-3160C72A8F68}"/>
              </a:ext>
            </a:extLst>
          </p:cNvPr>
          <p:cNvPicPr>
            <a:picLocks noGrp="1" noChangeAspect="1"/>
          </p:cNvPicPr>
          <p:nvPr>
            <p:ph idx="1"/>
          </p:nvPr>
        </p:nvPicPr>
        <p:blipFill>
          <a:blip r:embed="rId2"/>
          <a:stretch>
            <a:fillRect/>
          </a:stretch>
        </p:blipFill>
        <p:spPr>
          <a:xfrm>
            <a:off x="1891429" y="213"/>
            <a:ext cx="8907567" cy="6857787"/>
          </a:xfrm>
        </p:spPr>
      </p:pic>
    </p:spTree>
    <p:extLst>
      <p:ext uri="{BB962C8B-B14F-4D97-AF65-F5344CB8AC3E}">
        <p14:creationId xmlns:p14="http://schemas.microsoft.com/office/powerpoint/2010/main" val="2128724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DF3C-D953-734B-9B52-0B03B94841CD}"/>
              </a:ext>
            </a:extLst>
          </p:cNvPr>
          <p:cNvSpPr>
            <a:spLocks noGrp="1"/>
          </p:cNvSpPr>
          <p:nvPr>
            <p:ph type="title"/>
          </p:nvPr>
        </p:nvSpPr>
        <p:spPr>
          <a:xfrm rot="16200000">
            <a:off x="-3712651" y="-346920"/>
            <a:ext cx="8770571" cy="1345269"/>
          </a:xfrm>
        </p:spPr>
        <p:txBody>
          <a:bodyPr/>
          <a:lstStyle/>
          <a:p>
            <a:r>
              <a:rPr lang="en-US" dirty="0"/>
              <a:t>Brochure</a:t>
            </a:r>
          </a:p>
        </p:txBody>
      </p:sp>
      <p:pic>
        <p:nvPicPr>
          <p:cNvPr id="5" name="Picture 4" descr="A picture containing text, food, dish&#10;&#10;Description automatically generated">
            <a:extLst>
              <a:ext uri="{FF2B5EF4-FFF2-40B4-BE49-F238E27FC236}">
                <a16:creationId xmlns:a16="http://schemas.microsoft.com/office/drawing/2014/main" id="{1DE3569A-2919-9648-9019-C6CC64B5DE0F}"/>
              </a:ext>
            </a:extLst>
          </p:cNvPr>
          <p:cNvPicPr>
            <a:picLocks noChangeAspect="1"/>
          </p:cNvPicPr>
          <p:nvPr/>
        </p:nvPicPr>
        <p:blipFill>
          <a:blip r:embed="rId2"/>
          <a:stretch>
            <a:fillRect/>
          </a:stretch>
        </p:blipFill>
        <p:spPr>
          <a:xfrm>
            <a:off x="1889203" y="0"/>
            <a:ext cx="8864530" cy="6858000"/>
          </a:xfrm>
          <a:prstGeom prst="rect">
            <a:avLst/>
          </a:prstGeom>
        </p:spPr>
      </p:pic>
    </p:spTree>
    <p:extLst>
      <p:ext uri="{BB962C8B-B14F-4D97-AF65-F5344CB8AC3E}">
        <p14:creationId xmlns:p14="http://schemas.microsoft.com/office/powerpoint/2010/main" val="928696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73B1-2537-AA4D-8228-ACC296307DEA}"/>
              </a:ext>
            </a:extLst>
          </p:cNvPr>
          <p:cNvSpPr>
            <a:spLocks noGrp="1"/>
          </p:cNvSpPr>
          <p:nvPr>
            <p:ph type="title"/>
          </p:nvPr>
        </p:nvSpPr>
        <p:spPr>
          <a:xfrm>
            <a:off x="392065" y="-451507"/>
            <a:ext cx="8770571" cy="1345269"/>
          </a:xfrm>
        </p:spPr>
        <p:txBody>
          <a:bodyPr/>
          <a:lstStyle/>
          <a:p>
            <a:r>
              <a:rPr lang="en-US" dirty="0"/>
              <a:t>Website</a:t>
            </a:r>
          </a:p>
        </p:txBody>
      </p:sp>
      <p:pic>
        <p:nvPicPr>
          <p:cNvPr id="5" name="Content Placeholder 4" descr="A box of tomatoes&#10;&#10;Description automatically generated with medium confidence">
            <a:extLst>
              <a:ext uri="{FF2B5EF4-FFF2-40B4-BE49-F238E27FC236}">
                <a16:creationId xmlns:a16="http://schemas.microsoft.com/office/drawing/2014/main" id="{1044AA31-13A3-194E-9A60-4CE46D77530B}"/>
              </a:ext>
            </a:extLst>
          </p:cNvPr>
          <p:cNvPicPr>
            <a:picLocks noGrp="1" noChangeAspect="1"/>
          </p:cNvPicPr>
          <p:nvPr>
            <p:ph idx="1"/>
          </p:nvPr>
        </p:nvPicPr>
        <p:blipFill>
          <a:blip r:embed="rId2"/>
          <a:stretch>
            <a:fillRect/>
          </a:stretch>
        </p:blipFill>
        <p:spPr>
          <a:xfrm>
            <a:off x="491178" y="893762"/>
            <a:ext cx="11209644" cy="5440378"/>
          </a:xfrm>
        </p:spPr>
      </p:pic>
    </p:spTree>
    <p:extLst>
      <p:ext uri="{BB962C8B-B14F-4D97-AF65-F5344CB8AC3E}">
        <p14:creationId xmlns:p14="http://schemas.microsoft.com/office/powerpoint/2010/main" val="224634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9" name="Freeform: Shape 138">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1" name="Freeform: Shape 140">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A51F0D6-2AC6-8B41-8CC8-1607141B41C5}"/>
              </a:ext>
            </a:extLst>
          </p:cNvPr>
          <p:cNvSpPr>
            <a:spLocks noGrp="1"/>
          </p:cNvSpPr>
          <p:nvPr>
            <p:ph type="title"/>
          </p:nvPr>
        </p:nvSpPr>
        <p:spPr>
          <a:xfrm>
            <a:off x="914400" y="442912"/>
            <a:ext cx="5411050" cy="1822123"/>
          </a:xfrm>
        </p:spPr>
        <p:txBody>
          <a:bodyPr anchor="b">
            <a:normAutofit/>
          </a:bodyPr>
          <a:lstStyle/>
          <a:p>
            <a:r>
              <a:rPr lang="en-US" dirty="0"/>
              <a:t>What Is </a:t>
            </a:r>
            <a:r>
              <a:rPr lang="en-US" dirty="0" err="1"/>
              <a:t>Innato</a:t>
            </a:r>
            <a:r>
              <a:rPr lang="en-US" dirty="0"/>
              <a:t>?</a:t>
            </a:r>
          </a:p>
        </p:txBody>
      </p:sp>
      <p:sp>
        <p:nvSpPr>
          <p:cNvPr id="3" name="Content Placeholder 2">
            <a:extLst>
              <a:ext uri="{FF2B5EF4-FFF2-40B4-BE49-F238E27FC236}">
                <a16:creationId xmlns:a16="http://schemas.microsoft.com/office/drawing/2014/main" id="{A5DA51A5-D1E0-C04A-9F64-FF0BE8BCFDA4}"/>
              </a:ext>
            </a:extLst>
          </p:cNvPr>
          <p:cNvSpPr>
            <a:spLocks noGrp="1"/>
          </p:cNvSpPr>
          <p:nvPr>
            <p:ph idx="1"/>
          </p:nvPr>
        </p:nvSpPr>
        <p:spPr>
          <a:xfrm>
            <a:off x="914400" y="2496720"/>
            <a:ext cx="5181599" cy="3467518"/>
          </a:xfrm>
        </p:spPr>
        <p:txBody>
          <a:bodyPr anchor="t">
            <a:normAutofit/>
          </a:bodyPr>
          <a:lstStyle/>
          <a:p>
            <a:pPr>
              <a:lnSpc>
                <a:spcPct val="130000"/>
              </a:lnSpc>
            </a:pPr>
            <a:r>
              <a:rPr lang="en-US" sz="1500"/>
              <a:t>	With an experimental kitchen located in the heart of Seattle, Innato is a woman-owned and led consulting business designed to help their clients reach their elevated culinary goals. Food is very important to them, and they want to portray to their clients that good food starts from fresh and high-quality ingredients and simple but well-done cooking processes. </a:t>
            </a:r>
          </a:p>
        </p:txBody>
      </p:sp>
      <p:sp>
        <p:nvSpPr>
          <p:cNvPr id="143" name="Freeform: Shape 142">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028" name="Picture 4" descr="Pin on Food from around the world">
            <a:extLst>
              <a:ext uri="{FF2B5EF4-FFF2-40B4-BE49-F238E27FC236}">
                <a16:creationId xmlns:a16="http://schemas.microsoft.com/office/drawing/2014/main" id="{DD8E0207-A18B-1A47-9649-13EBF869FB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64" r="17409" b="-1"/>
          <a:stretch/>
        </p:blipFill>
        <p:spPr bwMode="auto">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86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74" name="Picture 2" descr="Restaurant SWOT Analysis Example | Restaurant Accounting">
            <a:extLst>
              <a:ext uri="{FF2B5EF4-FFF2-40B4-BE49-F238E27FC236}">
                <a16:creationId xmlns:a16="http://schemas.microsoft.com/office/drawing/2014/main" id="{EB116634-D30A-8C45-AF9C-FF615C5594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46"/>
          <a:stretch/>
        </p:blipFill>
        <p:spPr bwMode="auto">
          <a:xfrm>
            <a:off x="-358038"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5" name="Freeform: Shape 74">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74C19C5-4D51-7543-AEC1-9F6B1536D102}"/>
              </a:ext>
            </a:extLst>
          </p:cNvPr>
          <p:cNvSpPr>
            <a:spLocks noGrp="1"/>
          </p:cNvSpPr>
          <p:nvPr>
            <p:ph type="title"/>
          </p:nvPr>
        </p:nvSpPr>
        <p:spPr>
          <a:xfrm>
            <a:off x="8046720" y="1045596"/>
            <a:ext cx="3689406" cy="1944371"/>
          </a:xfrm>
        </p:spPr>
        <p:txBody>
          <a:bodyPr anchor="b">
            <a:normAutofit/>
          </a:bodyPr>
          <a:lstStyle/>
          <a:p>
            <a:r>
              <a:rPr lang="en-US" dirty="0"/>
              <a:t>Who are their clients?</a:t>
            </a:r>
          </a:p>
        </p:txBody>
      </p:sp>
      <p:sp>
        <p:nvSpPr>
          <p:cNvPr id="3" name="Content Placeholder 2">
            <a:extLst>
              <a:ext uri="{FF2B5EF4-FFF2-40B4-BE49-F238E27FC236}">
                <a16:creationId xmlns:a16="http://schemas.microsoft.com/office/drawing/2014/main" id="{3D1BF2BC-FB35-A84E-B3B0-A88D72580AA9}"/>
              </a:ext>
            </a:extLst>
          </p:cNvPr>
          <p:cNvSpPr>
            <a:spLocks noGrp="1"/>
          </p:cNvSpPr>
          <p:nvPr>
            <p:ph idx="1"/>
          </p:nvPr>
        </p:nvSpPr>
        <p:spPr>
          <a:xfrm>
            <a:off x="8046719" y="3220278"/>
            <a:ext cx="3633747" cy="2592125"/>
          </a:xfrm>
        </p:spPr>
        <p:txBody>
          <a:bodyPr>
            <a:normAutofit/>
          </a:bodyPr>
          <a:lstStyle/>
          <a:p>
            <a:pPr marL="285750" indent="-285750">
              <a:buFont typeface="Arial" panose="020B0604020202020204" pitchFamily="34" charset="0"/>
              <a:buChar char="•"/>
            </a:pPr>
            <a:r>
              <a:rPr lang="en-US" dirty="0"/>
              <a:t>Restaurant owners</a:t>
            </a:r>
          </a:p>
          <a:p>
            <a:pPr marL="285750" indent="-285750">
              <a:buFont typeface="Arial" panose="020B0604020202020204" pitchFamily="34" charset="0"/>
              <a:buChar char="•"/>
            </a:pPr>
            <a:r>
              <a:rPr lang="en-US" dirty="0"/>
              <a:t>Food product companies</a:t>
            </a:r>
          </a:p>
          <a:p>
            <a:pPr marL="285750" indent="-285750">
              <a:buFont typeface="Arial" panose="020B0604020202020204" pitchFamily="34" charset="0"/>
              <a:buChar char="•"/>
            </a:pPr>
            <a:r>
              <a:rPr lang="en-US" dirty="0"/>
              <a:t>Beverage companies</a:t>
            </a:r>
          </a:p>
          <a:p>
            <a:pPr marL="285750" indent="-285750">
              <a:buFont typeface="Arial" panose="020B0604020202020204" pitchFamily="34" charset="0"/>
              <a:buChar char="•"/>
            </a:pPr>
            <a:r>
              <a:rPr lang="en-US" dirty="0"/>
              <a:t>Boutique food stores</a:t>
            </a:r>
          </a:p>
        </p:txBody>
      </p:sp>
    </p:spTree>
    <p:extLst>
      <p:ext uri="{BB962C8B-B14F-4D97-AF65-F5344CB8AC3E}">
        <p14:creationId xmlns:p14="http://schemas.microsoft.com/office/powerpoint/2010/main" val="2106036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050" name="Picture 2" descr="Roasted Root Veggies: A Delicious Dinnertime Favorite | Foodal">
            <a:extLst>
              <a:ext uri="{FF2B5EF4-FFF2-40B4-BE49-F238E27FC236}">
                <a16:creationId xmlns:a16="http://schemas.microsoft.com/office/drawing/2014/main" id="{3B6C5AE8-DA27-694E-B7B7-A0790A1EB0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90"/>
          <a:stretch/>
        </p:blipFill>
        <p:spPr bwMode="auto">
          <a:xfrm>
            <a:off x="1524" y="10"/>
            <a:ext cx="1218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DA242D-9B4D-8449-944D-0321860CF195}"/>
              </a:ext>
            </a:extLst>
          </p:cNvPr>
          <p:cNvSpPr>
            <a:spLocks noGrp="1"/>
          </p:cNvSpPr>
          <p:nvPr>
            <p:ph type="title"/>
          </p:nvPr>
        </p:nvSpPr>
        <p:spPr>
          <a:xfrm>
            <a:off x="1920875" y="442913"/>
            <a:ext cx="8391967" cy="1344612"/>
          </a:xfrm>
        </p:spPr>
        <p:txBody>
          <a:bodyPr anchor="b">
            <a:normAutofit/>
          </a:bodyPr>
          <a:lstStyle/>
          <a:p>
            <a:r>
              <a:rPr lang="en-US" dirty="0"/>
              <a:t>What are </a:t>
            </a:r>
            <a:r>
              <a:rPr lang="en-US" dirty="0" err="1"/>
              <a:t>Innato’s</a:t>
            </a:r>
            <a:r>
              <a:rPr lang="en-US" dirty="0"/>
              <a:t> design needs?</a:t>
            </a:r>
          </a:p>
        </p:txBody>
      </p:sp>
      <p:sp>
        <p:nvSpPr>
          <p:cNvPr id="75" name="Freeform: Shape 7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11B60806-E493-D748-B25E-0EFE0768E0DD}"/>
              </a:ext>
            </a:extLst>
          </p:cNvPr>
          <p:cNvSpPr>
            <a:spLocks noGrp="1"/>
          </p:cNvSpPr>
          <p:nvPr>
            <p:ph idx="1"/>
          </p:nvPr>
        </p:nvSpPr>
        <p:spPr>
          <a:xfrm>
            <a:off x="1920875" y="2107096"/>
            <a:ext cx="8391967" cy="2846567"/>
          </a:xfrm>
        </p:spPr>
        <p:txBody>
          <a:bodyPr>
            <a:normAutofit/>
          </a:bodyPr>
          <a:lstStyle/>
          <a:p>
            <a:pPr marL="285750" indent="-285750">
              <a:buFont typeface="Arial" panose="020B0604020202020204" pitchFamily="34" charset="0"/>
              <a:buChar char="•"/>
            </a:pPr>
            <a:r>
              <a:rPr lang="en-US" dirty="0"/>
              <a:t>Clean, elegant logo that pays homage to nature’s beautiful food ingredients </a:t>
            </a:r>
          </a:p>
          <a:p>
            <a:pPr marL="285750" indent="-285750">
              <a:buFont typeface="Arial" panose="020B0604020202020204" pitchFamily="34" charset="0"/>
              <a:buChar char="•"/>
            </a:pPr>
            <a:r>
              <a:rPr lang="en-US" dirty="0"/>
              <a:t>Their color scheme must include warm and welcoming colors</a:t>
            </a:r>
          </a:p>
          <a:p>
            <a:pPr marL="285750" indent="-285750">
              <a:buFont typeface="Arial" panose="020B0604020202020204" pitchFamily="34" charset="0"/>
              <a:buChar char="•"/>
            </a:pPr>
            <a:r>
              <a:rPr lang="en-US" dirty="0"/>
              <a:t>Positive brand image to maintain a strong relationship with customers </a:t>
            </a:r>
          </a:p>
        </p:txBody>
      </p:sp>
    </p:spTree>
    <p:extLst>
      <p:ext uri="{BB962C8B-B14F-4D97-AF65-F5344CB8AC3E}">
        <p14:creationId xmlns:p14="http://schemas.microsoft.com/office/powerpoint/2010/main" val="2249718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4817E-A2B0-F245-9481-273FAC764411}"/>
              </a:ext>
            </a:extLst>
          </p:cNvPr>
          <p:cNvSpPr>
            <a:spLocks noGrp="1"/>
          </p:cNvSpPr>
          <p:nvPr>
            <p:ph type="title"/>
          </p:nvPr>
        </p:nvSpPr>
        <p:spPr>
          <a:xfrm>
            <a:off x="734906" y="-528624"/>
            <a:ext cx="8770571" cy="1345269"/>
          </a:xfrm>
        </p:spPr>
        <p:txBody>
          <a:bodyPr/>
          <a:lstStyle/>
          <a:p>
            <a:r>
              <a:rPr lang="en-US" dirty="0"/>
              <a:t>Mood Board</a:t>
            </a:r>
          </a:p>
        </p:txBody>
      </p:sp>
      <p:grpSp>
        <p:nvGrpSpPr>
          <p:cNvPr id="12" name="Group 11">
            <a:extLst>
              <a:ext uri="{FF2B5EF4-FFF2-40B4-BE49-F238E27FC236}">
                <a16:creationId xmlns:a16="http://schemas.microsoft.com/office/drawing/2014/main" id="{996BA999-2FAE-7B4B-AA21-86D570EF69A2}"/>
              </a:ext>
            </a:extLst>
          </p:cNvPr>
          <p:cNvGrpSpPr/>
          <p:nvPr/>
        </p:nvGrpSpPr>
        <p:grpSpPr>
          <a:xfrm>
            <a:off x="1184204" y="994162"/>
            <a:ext cx="9823592" cy="5504393"/>
            <a:chOff x="802640" y="816645"/>
            <a:chExt cx="9823592" cy="5504393"/>
          </a:xfrm>
        </p:grpSpPr>
        <p:pic>
          <p:nvPicPr>
            <p:cNvPr id="17" name="Picture 16" descr="Hand Drawn Tomatoes Seamless Pattern Stock Illustration - Download Image  Now - iStock">
              <a:extLst>
                <a:ext uri="{FF2B5EF4-FFF2-40B4-BE49-F238E27FC236}">
                  <a16:creationId xmlns:a16="http://schemas.microsoft.com/office/drawing/2014/main" id="{B658BBF9-BB7D-F542-A493-231AFD7480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58067" y="1075550"/>
              <a:ext cx="3592689" cy="3767383"/>
            </a:xfrm>
            <a:prstGeom prst="rect">
              <a:avLst/>
            </a:prstGeom>
            <a:noFill/>
            <a:ln>
              <a:noFill/>
            </a:ln>
          </p:spPr>
        </p:pic>
        <p:pic>
          <p:nvPicPr>
            <p:cNvPr id="18" name="Picture 17" descr="A pile of colorful vegetables&#10;&#10;Description automatically generated with low confidence">
              <a:extLst>
                <a:ext uri="{FF2B5EF4-FFF2-40B4-BE49-F238E27FC236}">
                  <a16:creationId xmlns:a16="http://schemas.microsoft.com/office/drawing/2014/main" id="{D09E112F-F778-DB48-99BA-DB5BD03C1467}"/>
                </a:ext>
              </a:extLst>
            </p:cNvPr>
            <p:cNvPicPr/>
            <p:nvPr/>
          </p:nvPicPr>
          <p:blipFill rotWithShape="1">
            <a:blip r:embed="rId3">
              <a:extLst>
                <a:ext uri="{28A0092B-C50C-407E-A947-70E740481C1C}">
                  <a14:useLocalDpi xmlns:a14="http://schemas.microsoft.com/office/drawing/2010/main" val="0"/>
                </a:ext>
              </a:extLst>
            </a:blip>
            <a:srcRect b="12195"/>
            <a:stretch/>
          </p:blipFill>
          <p:spPr bwMode="auto">
            <a:xfrm>
              <a:off x="802640" y="816645"/>
              <a:ext cx="2456815" cy="3327400"/>
            </a:xfrm>
            <a:prstGeom prst="rect">
              <a:avLst/>
            </a:prstGeom>
            <a:ln>
              <a:noFill/>
            </a:ln>
            <a:extLst>
              <a:ext uri="{53640926-AAD7-44D8-BBD7-CCE9431645EC}">
                <a14:shadowObscured xmlns:a14="http://schemas.microsoft.com/office/drawing/2010/main"/>
              </a:ext>
            </a:extLst>
          </p:spPr>
        </p:pic>
        <p:pic>
          <p:nvPicPr>
            <p:cNvPr id="20" name="Picture 19" descr="A bowl of soup with a spoon&#10;&#10;Description automatically generated with medium confidence">
              <a:extLst>
                <a:ext uri="{FF2B5EF4-FFF2-40B4-BE49-F238E27FC236}">
                  <a16:creationId xmlns:a16="http://schemas.microsoft.com/office/drawing/2014/main" id="{17FC5CC6-5907-914E-AD7B-8027A72B4C3D}"/>
                </a:ext>
              </a:extLst>
            </p:cNvPr>
            <p:cNvPicPr/>
            <p:nvPr/>
          </p:nvPicPr>
          <p:blipFill>
            <a:blip r:embed="rId4" cstate="print">
              <a:extLst>
                <a:ext uri="{28A0092B-C50C-407E-A947-70E740481C1C}">
                  <a14:useLocalDpi xmlns:a14="http://schemas.microsoft.com/office/drawing/2010/main" val="0"/>
                </a:ext>
              </a:extLst>
            </a:blip>
            <a:stretch>
              <a:fillRect/>
            </a:stretch>
          </p:blipFill>
          <p:spPr>
            <a:xfrm rot="5400000">
              <a:off x="1512711" y="3633718"/>
              <a:ext cx="2438400" cy="2936240"/>
            </a:xfrm>
            <a:prstGeom prst="rect">
              <a:avLst/>
            </a:prstGeom>
          </p:spPr>
        </p:pic>
        <p:pic>
          <p:nvPicPr>
            <p:cNvPr id="21" name="Picture 20" descr="A picture containing colorful, several, shop&#10;&#10;Description automatically generated">
              <a:extLst>
                <a:ext uri="{FF2B5EF4-FFF2-40B4-BE49-F238E27FC236}">
                  <a16:creationId xmlns:a16="http://schemas.microsoft.com/office/drawing/2014/main" id="{5A4F5356-6E56-D24B-B482-EAF6FD3AE1F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663832" y="1931725"/>
              <a:ext cx="3962400" cy="2641600"/>
            </a:xfrm>
            <a:prstGeom prst="rect">
              <a:avLst/>
            </a:prstGeom>
            <a:noFill/>
            <a:ln>
              <a:noFill/>
            </a:ln>
          </p:spPr>
        </p:pic>
        <p:pic>
          <p:nvPicPr>
            <p:cNvPr id="22" name="Picture 21" descr="A picture containing food, vegetable, plant, sale&#10;&#10;Description automatically generated">
              <a:extLst>
                <a:ext uri="{FF2B5EF4-FFF2-40B4-BE49-F238E27FC236}">
                  <a16:creationId xmlns:a16="http://schemas.microsoft.com/office/drawing/2014/main" id="{A9B65E2E-0D00-DF45-AA42-125372280B68}"/>
                </a:ext>
              </a:extLst>
            </p:cNvPr>
            <p:cNvPicPr/>
            <p:nvPr/>
          </p:nvPicPr>
          <p:blipFill>
            <a:blip r:embed="rId6" cstate="print">
              <a:extLst>
                <a:ext uri="{28A0092B-C50C-407E-A947-70E740481C1C}">
                  <a14:useLocalDpi xmlns:a14="http://schemas.microsoft.com/office/drawing/2010/main" val="0"/>
                </a:ext>
              </a:extLst>
            </a:blip>
            <a:stretch>
              <a:fillRect/>
            </a:stretch>
          </p:blipFill>
          <p:spPr>
            <a:xfrm rot="16200000">
              <a:off x="4263919" y="2446905"/>
              <a:ext cx="2701925" cy="3263265"/>
            </a:xfrm>
            <a:prstGeom prst="rect">
              <a:avLst/>
            </a:prstGeom>
          </p:spPr>
        </p:pic>
        <p:pic>
          <p:nvPicPr>
            <p:cNvPr id="23" name="Picture 22" descr="🫀schrödinger's catgirl🫀 on Twitter: &quot;every time i eat any sort of fruit  and cheese combo I pretend I'm remy in that one scene in ratatouille when  he eats the strawberry with the">
              <a:extLst>
                <a:ext uri="{FF2B5EF4-FFF2-40B4-BE49-F238E27FC236}">
                  <a16:creationId xmlns:a16="http://schemas.microsoft.com/office/drawing/2014/main" id="{2DF9765D-4F57-D442-AA25-35245588C975}"/>
                </a:ext>
              </a:extLst>
            </p:cNvPr>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6723011" y="4573325"/>
              <a:ext cx="3464560" cy="1524000"/>
            </a:xfrm>
            <a:prstGeom prst="rect">
              <a:avLst/>
            </a:prstGeom>
            <a:noFill/>
            <a:ln>
              <a:noFill/>
            </a:ln>
          </p:spPr>
        </p:pic>
      </p:grpSp>
      <p:pic>
        <p:nvPicPr>
          <p:cNvPr id="19" name="Picture 18" descr="A plate of food&#10;&#10;Description automatically generated with medium confidence">
            <a:extLst>
              <a:ext uri="{FF2B5EF4-FFF2-40B4-BE49-F238E27FC236}">
                <a16:creationId xmlns:a16="http://schemas.microsoft.com/office/drawing/2014/main" id="{DBE990E1-DFFC-9844-9661-3D755A6755E0}"/>
              </a:ext>
            </a:extLst>
          </p:cNvPr>
          <p:cNvPicPr/>
          <p:nvPr/>
        </p:nvPicPr>
        <p:blipFill>
          <a:blip r:embed="rId9" cstate="print">
            <a:extLst>
              <a:ext uri="{28A0092B-C50C-407E-A947-70E740481C1C}">
                <a14:useLocalDpi xmlns:a14="http://schemas.microsoft.com/office/drawing/2010/main" val="0"/>
              </a:ext>
            </a:extLst>
          </a:blip>
          <a:stretch>
            <a:fillRect/>
          </a:stretch>
        </p:blipFill>
        <p:spPr>
          <a:xfrm rot="5400000">
            <a:off x="7176156" y="276612"/>
            <a:ext cx="2120900" cy="2641600"/>
          </a:xfrm>
          <a:prstGeom prst="rect">
            <a:avLst/>
          </a:prstGeom>
        </p:spPr>
      </p:pic>
    </p:spTree>
    <p:extLst>
      <p:ext uri="{BB962C8B-B14F-4D97-AF65-F5344CB8AC3E}">
        <p14:creationId xmlns:p14="http://schemas.microsoft.com/office/powerpoint/2010/main" val="1882843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9" name="Rectangle 2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70ACF97-454D-CC46-B3C6-D1C82A1020DA}"/>
              </a:ext>
            </a:extLst>
          </p:cNvPr>
          <p:cNvSpPr>
            <a:spLocks noGrp="1"/>
          </p:cNvSpPr>
          <p:nvPr>
            <p:ph type="title"/>
          </p:nvPr>
        </p:nvSpPr>
        <p:spPr>
          <a:xfrm>
            <a:off x="754525" y="2341650"/>
            <a:ext cx="3305232" cy="2024493"/>
          </a:xfrm>
        </p:spPr>
        <p:txBody>
          <a:bodyPr vert="horz" lIns="109728" tIns="109728" rIns="109728" bIns="91440" rtlCol="0" anchor="b">
            <a:normAutofit fontScale="90000"/>
          </a:bodyPr>
          <a:lstStyle/>
          <a:p>
            <a:pPr algn="ctr">
              <a:lnSpc>
                <a:spcPct val="120000"/>
              </a:lnSpc>
            </a:pPr>
            <a:r>
              <a:rPr lang="en-US" sz="3600" dirty="0"/>
              <a:t>Color Scheme/</a:t>
            </a:r>
            <a:br>
              <a:rPr lang="en-US" sz="3600" dirty="0"/>
            </a:br>
            <a:r>
              <a:rPr lang="en-US" sz="3600" dirty="0"/>
              <a:t>Font Ideas</a:t>
            </a:r>
          </a:p>
        </p:txBody>
      </p:sp>
      <p:pic>
        <p:nvPicPr>
          <p:cNvPr id="8" name="Content Placeholder 7" descr="Chart, bar chart&#10;&#10;Description automatically generated">
            <a:extLst>
              <a:ext uri="{FF2B5EF4-FFF2-40B4-BE49-F238E27FC236}">
                <a16:creationId xmlns:a16="http://schemas.microsoft.com/office/drawing/2014/main" id="{C82FC0F7-0593-5C4D-AE01-027609CBEDCA}"/>
              </a:ext>
            </a:extLst>
          </p:cNvPr>
          <p:cNvPicPr>
            <a:picLocks noGrp="1" noChangeAspect="1"/>
          </p:cNvPicPr>
          <p:nvPr>
            <p:ph idx="1"/>
          </p:nvPr>
        </p:nvPicPr>
        <p:blipFill>
          <a:blip r:embed="rId2"/>
          <a:stretch>
            <a:fillRect/>
          </a:stretch>
        </p:blipFill>
        <p:spPr>
          <a:xfrm>
            <a:off x="4329650" y="473687"/>
            <a:ext cx="7208082" cy="5910626"/>
          </a:xfrm>
          <a:prstGeom prst="rect">
            <a:avLst/>
          </a:prstGeom>
        </p:spPr>
      </p:pic>
    </p:spTree>
    <p:extLst>
      <p:ext uri="{BB962C8B-B14F-4D97-AF65-F5344CB8AC3E}">
        <p14:creationId xmlns:p14="http://schemas.microsoft.com/office/powerpoint/2010/main" val="51651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DAB3E1-ABD8-A641-BA0A-601E7190EBD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26195"/>
          <a:stretch/>
        </p:blipFill>
        <p:spPr bwMode="auto">
          <a:xfrm>
            <a:off x="2864285" y="1"/>
            <a:ext cx="8367386" cy="6857999"/>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C475EA5E-8443-B948-8044-C63F56EEACF4}"/>
              </a:ext>
            </a:extLst>
          </p:cNvPr>
          <p:cNvSpPr>
            <a:spLocks noGrp="1"/>
          </p:cNvSpPr>
          <p:nvPr>
            <p:ph type="title"/>
          </p:nvPr>
        </p:nvSpPr>
        <p:spPr>
          <a:xfrm rot="16200000">
            <a:off x="-2193635" y="1419250"/>
            <a:ext cx="8770571" cy="1345269"/>
          </a:xfrm>
        </p:spPr>
        <p:txBody>
          <a:bodyPr/>
          <a:lstStyle/>
          <a:p>
            <a:r>
              <a:rPr lang="en-US" dirty="0"/>
              <a:t>Logo Thumbnails</a:t>
            </a:r>
          </a:p>
        </p:txBody>
      </p:sp>
    </p:spTree>
    <p:extLst>
      <p:ext uri="{BB962C8B-B14F-4D97-AF65-F5344CB8AC3E}">
        <p14:creationId xmlns:p14="http://schemas.microsoft.com/office/powerpoint/2010/main" val="1620119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text&#10;&#10;Description automatically generated">
            <a:extLst>
              <a:ext uri="{FF2B5EF4-FFF2-40B4-BE49-F238E27FC236}">
                <a16:creationId xmlns:a16="http://schemas.microsoft.com/office/drawing/2014/main" id="{F9B814D7-A1BB-4A43-BD4A-47DD70EB322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33713" t="7028" r="11430"/>
          <a:stretch/>
        </p:blipFill>
        <p:spPr bwMode="auto">
          <a:xfrm rot="16200000">
            <a:off x="2955364" y="-2245292"/>
            <a:ext cx="6281273" cy="11348584"/>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C4DAFA90-125E-0C48-AEF0-763DA1D0138C}"/>
              </a:ext>
            </a:extLst>
          </p:cNvPr>
          <p:cNvSpPr>
            <a:spLocks noGrp="1"/>
          </p:cNvSpPr>
          <p:nvPr>
            <p:ph type="title"/>
          </p:nvPr>
        </p:nvSpPr>
        <p:spPr>
          <a:xfrm>
            <a:off x="767845" y="-133977"/>
            <a:ext cx="8770571" cy="1345269"/>
          </a:xfrm>
        </p:spPr>
        <p:txBody>
          <a:bodyPr/>
          <a:lstStyle/>
          <a:p>
            <a:r>
              <a:rPr lang="en-US" dirty="0"/>
              <a:t>Rough</a:t>
            </a:r>
          </a:p>
        </p:txBody>
      </p:sp>
    </p:spTree>
    <p:extLst>
      <p:ext uri="{BB962C8B-B14F-4D97-AF65-F5344CB8AC3E}">
        <p14:creationId xmlns:p14="http://schemas.microsoft.com/office/powerpoint/2010/main" val="145934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C9C8-5FC6-F54D-82CF-597493D11E1D}"/>
              </a:ext>
            </a:extLst>
          </p:cNvPr>
          <p:cNvSpPr>
            <a:spLocks noGrp="1"/>
          </p:cNvSpPr>
          <p:nvPr>
            <p:ph type="title"/>
          </p:nvPr>
        </p:nvSpPr>
        <p:spPr/>
        <p:txBody>
          <a:bodyPr/>
          <a:lstStyle/>
          <a:p>
            <a:r>
              <a:rPr lang="en-US" dirty="0"/>
              <a:t>Final Logo</a:t>
            </a:r>
          </a:p>
        </p:txBody>
      </p:sp>
      <p:pic>
        <p:nvPicPr>
          <p:cNvPr id="4" name="Picture 3">
            <a:extLst>
              <a:ext uri="{FF2B5EF4-FFF2-40B4-BE49-F238E27FC236}">
                <a16:creationId xmlns:a16="http://schemas.microsoft.com/office/drawing/2014/main" id="{EFBF0456-6AE6-2541-AF9A-FB92AAA43E29}"/>
              </a:ext>
            </a:extLst>
          </p:cNvPr>
          <p:cNvPicPr>
            <a:picLocks noChangeAspect="1"/>
          </p:cNvPicPr>
          <p:nvPr/>
        </p:nvPicPr>
        <p:blipFill rotWithShape="1">
          <a:blip r:embed="rId2"/>
          <a:srcRect t="32477" b="36216"/>
          <a:stretch/>
        </p:blipFill>
        <p:spPr>
          <a:xfrm>
            <a:off x="6470" y="2432682"/>
            <a:ext cx="12179060" cy="2946325"/>
          </a:xfrm>
          <a:prstGeom prst="rect">
            <a:avLst/>
          </a:prstGeom>
        </p:spPr>
      </p:pic>
    </p:spTree>
    <p:extLst>
      <p:ext uri="{BB962C8B-B14F-4D97-AF65-F5344CB8AC3E}">
        <p14:creationId xmlns:p14="http://schemas.microsoft.com/office/powerpoint/2010/main" val="1002995410"/>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emplate>{CAD87742-C8AA-FA43-B054-9EA4ADC503A5}tf16401378</Template>
  <TotalTime>57</TotalTime>
  <Words>142</Words>
  <Application>Microsoft Macintosh PowerPoint</Application>
  <PresentationFormat>Widescreen</PresentationFormat>
  <Paragraphs>22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Meiryo</vt:lpstr>
      <vt:lpstr>Arial</vt:lpstr>
      <vt:lpstr>Avenir Book</vt:lpstr>
      <vt:lpstr>Corbel</vt:lpstr>
      <vt:lpstr>SketchLinesVTI</vt:lpstr>
      <vt:lpstr>PowerPoint Presentation</vt:lpstr>
      <vt:lpstr>What Is Innato?</vt:lpstr>
      <vt:lpstr>Who are their clients?</vt:lpstr>
      <vt:lpstr>What are Innato’s design needs?</vt:lpstr>
      <vt:lpstr>Mood Board</vt:lpstr>
      <vt:lpstr>Color Scheme/ Font Ideas</vt:lpstr>
      <vt:lpstr>Logo Thumbnails</vt:lpstr>
      <vt:lpstr>Rough</vt:lpstr>
      <vt:lpstr>Final Logo</vt:lpstr>
      <vt:lpstr>Business Card</vt:lpstr>
      <vt:lpstr>Brochure</vt:lpstr>
      <vt:lpstr>Brochure</vt:lpstr>
      <vt:lpstr>Website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cp:revision>
  <dcterms:created xsi:type="dcterms:W3CDTF">2021-03-19T17:17:31Z</dcterms:created>
  <dcterms:modified xsi:type="dcterms:W3CDTF">2021-03-19T18:15:00Z</dcterms:modified>
</cp:coreProperties>
</file>